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1" r:id="rId1"/>
  </p:sldMasterIdLst>
  <p:notesMasterIdLst>
    <p:notesMasterId r:id="rId14"/>
  </p:notesMasterIdLst>
  <p:handoutMasterIdLst>
    <p:handoutMasterId r:id="rId15"/>
  </p:handoutMasterIdLst>
  <p:sldIdLst>
    <p:sldId id="266" r:id="rId2"/>
    <p:sldId id="330" r:id="rId3"/>
    <p:sldId id="331" r:id="rId4"/>
    <p:sldId id="332" r:id="rId5"/>
    <p:sldId id="337" r:id="rId6"/>
    <p:sldId id="339" r:id="rId7"/>
    <p:sldId id="333" r:id="rId8"/>
    <p:sldId id="338" r:id="rId9"/>
    <p:sldId id="340" r:id="rId10"/>
    <p:sldId id="336" r:id="rId11"/>
    <p:sldId id="334" r:id="rId12"/>
    <p:sldId id="335" r:id="rId13"/>
  </p:sldIdLst>
  <p:sldSz cx="12192000" cy="6858000"/>
  <p:notesSz cx="6669088" cy="9926638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mbria Math" panose="02040503050406030204" pitchFamily="18" charset="0"/>
      <p:regular r:id="rId20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1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29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44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59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740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888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036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184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8C4BA51-F45D-4759-8423-67169F91AC01}">
          <p14:sldIdLst>
            <p14:sldId id="266"/>
            <p14:sldId id="330"/>
            <p14:sldId id="331"/>
          </p14:sldIdLst>
        </p14:section>
        <p14:section name="Spectral Graph Theory" id="{0BD1ADBA-40FA-48AC-A9B1-12AE488B4CDA}">
          <p14:sldIdLst>
            <p14:sldId id="332"/>
            <p14:sldId id="337"/>
            <p14:sldId id="339"/>
            <p14:sldId id="333"/>
            <p14:sldId id="338"/>
            <p14:sldId id="340"/>
            <p14:sldId id="336"/>
          </p14:sldIdLst>
        </p14:section>
        <p14:section name="Graph Coarsening" id="{638C443A-C3E5-42AC-961D-BC8DAB284A30}">
          <p14:sldIdLst>
            <p14:sldId id="334"/>
          </p14:sldIdLst>
        </p14:section>
        <p14:section name="Effects of Coarsening" id="{B1434851-7EBF-4C72-9E1D-22F9CE3CD0E9}">
          <p14:sldIdLst>
            <p14:sldId id="335"/>
          </p14:sldIdLst>
        </p14:section>
        <p14:section name="Recap" id="{7D8E61E5-1026-4B09-8AB6-683A2EF585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orient="horz" pos="4020" userDrawn="1">
          <p15:clr>
            <a:srgbClr val="A4A3A4"/>
          </p15:clr>
        </p15:guide>
        <p15:guide id="3" orient="horz" pos="119" userDrawn="1">
          <p15:clr>
            <a:srgbClr val="A4A3A4"/>
          </p15:clr>
        </p15:guide>
        <p15:guide id="4" pos="212" userDrawn="1">
          <p15:clr>
            <a:srgbClr val="A4A3A4"/>
          </p15:clr>
        </p15:guide>
        <p15:guide id="5" pos="7470" userDrawn="1">
          <p15:clr>
            <a:srgbClr val="A4A3A4"/>
          </p15:clr>
        </p15:guide>
        <p15:guide id="6" pos="2444" userDrawn="1">
          <p15:clr>
            <a:srgbClr val="A4A3A4"/>
          </p15:clr>
        </p15:guide>
        <p15:guide id="7" pos="2724" userDrawn="1">
          <p15:clr>
            <a:srgbClr val="A4A3A4"/>
          </p15:clr>
        </p15:guide>
        <p15:guide id="8" pos="3561" userDrawn="1">
          <p15:clr>
            <a:srgbClr val="A4A3A4"/>
          </p15:clr>
        </p15:guide>
        <p15:guide id="9" pos="4119" userDrawn="1">
          <p15:clr>
            <a:srgbClr val="A4A3A4"/>
          </p15:clr>
        </p15:guide>
        <p15:guide id="10" pos="4734" userDrawn="1">
          <p15:clr>
            <a:srgbClr val="A4A3A4"/>
          </p15:clr>
        </p15:guide>
        <p15:guide id="11" pos="5068" userDrawn="1">
          <p15:clr>
            <a:srgbClr val="A4A3A4"/>
          </p15:clr>
        </p15:guide>
        <p15:guide id="12" pos="4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6DB1"/>
    <a:srgbClr val="16316F"/>
    <a:srgbClr val="003A80"/>
    <a:srgbClr val="709BB6"/>
    <a:srgbClr val="F3CE81"/>
    <a:srgbClr val="EEF9F4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80" autoAdjust="0"/>
    <p:restoredTop sz="95076" autoAdjust="0"/>
  </p:normalViewPr>
  <p:slideViewPr>
    <p:cSldViewPr showGuides="1">
      <p:cViewPr>
        <p:scale>
          <a:sx n="100" d="100"/>
          <a:sy n="100" d="100"/>
        </p:scale>
        <p:origin x="522" y="426"/>
      </p:cViewPr>
      <p:guideLst>
        <p:guide orient="horz" pos="799"/>
        <p:guide orient="horz" pos="4020"/>
        <p:guide orient="horz" pos="119"/>
        <p:guide pos="212"/>
        <p:guide pos="7470"/>
        <p:guide pos="2444"/>
        <p:guide pos="2724"/>
        <p:guide pos="3561"/>
        <p:guide pos="4119"/>
        <p:guide pos="4734"/>
        <p:guide pos="5068"/>
        <p:guide pos="436"/>
      </p:guideLst>
    </p:cSldViewPr>
  </p:slideViewPr>
  <p:outlineViewPr>
    <p:cViewPr>
      <p:scale>
        <a:sx n="33" d="100"/>
        <a:sy n="33" d="100"/>
      </p:scale>
      <p:origin x="0" y="-13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708" y="-10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1158B8-CE64-4D08-9C97-3C15FF16520A}" type="datetimeFigureOut">
              <a:rPr lang="de-DE"/>
              <a:pPr>
                <a:defRPr/>
              </a:pPr>
              <a:t>19.07.2019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C81B521-92AB-40FE-97CA-49D9FAB91B1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23435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svg>
</file>

<file path=ppt/media/image61.png>
</file>

<file path=ppt/media/image62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56AFCA3-482A-41D8-BC65-2818E6253C55}" type="datetimeFigureOut">
              <a:rPr lang="de-DE"/>
              <a:pPr>
                <a:defRPr/>
              </a:pPr>
              <a:t>19.07.2019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6988" y="744538"/>
            <a:ext cx="6615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0" tIns="45716" rIns="91430" bIns="45716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30" tIns="45716" rIns="91430" bIns="45716" rtlCol="0">
            <a:norm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28CE89F-81FE-4496-9E60-360F7316EBD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8208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Regelungstechnik und Mechatronik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4149080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Inhaltsplatzhalter 2"/>
          <p:cNvSpPr>
            <a:spLocks noGrp="1"/>
          </p:cNvSpPr>
          <p:nvPr userDrawn="1">
            <p:ph sz="quarter" idx="12"/>
          </p:nvPr>
        </p:nvSpPr>
        <p:spPr>
          <a:xfrm>
            <a:off x="334109" y="2924944"/>
            <a:ext cx="11521180" cy="1152128"/>
          </a:xfr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chemeClr val="tx2"/>
                </a:solidFill>
              </a:defRPr>
            </a:lvl1pPr>
            <a:lvl2pPr marL="360009" indent="0">
              <a:buFontTx/>
              <a:buNone/>
              <a:defRPr sz="2800" b="1">
                <a:solidFill>
                  <a:schemeClr val="tx2"/>
                </a:solidFill>
              </a:defRPr>
            </a:lvl2pPr>
            <a:lvl3pPr marL="720018" indent="0">
              <a:buFontTx/>
              <a:buNone/>
              <a:defRPr sz="2800" b="1">
                <a:solidFill>
                  <a:schemeClr val="tx2"/>
                </a:solidFill>
              </a:defRPr>
            </a:lvl3pPr>
            <a:lvl4pPr marL="1078302" indent="0">
              <a:buFontTx/>
              <a:buNone/>
              <a:defRPr sz="2800" b="1">
                <a:solidFill>
                  <a:schemeClr val="tx2"/>
                </a:solidFill>
              </a:defRPr>
            </a:lvl4pPr>
            <a:lvl5pPr marL="1440036" indent="0">
              <a:buFontTx/>
              <a:buNone/>
              <a:defRPr sz="28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Inhaltsplatzhalter 12"/>
          <p:cNvSpPr>
            <a:spLocks noGrp="1"/>
          </p:cNvSpPr>
          <p:nvPr userDrawn="1">
            <p:ph sz="quarter" idx="13"/>
          </p:nvPr>
        </p:nvSpPr>
        <p:spPr>
          <a:xfrm>
            <a:off x="336063" y="4365104"/>
            <a:ext cx="11498385" cy="57606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grpSp>
        <p:nvGrpSpPr>
          <p:cNvPr id="53" name="Gruppieren 52"/>
          <p:cNvGrpSpPr/>
          <p:nvPr userDrawn="1"/>
        </p:nvGrpSpPr>
        <p:grpSpPr>
          <a:xfrm>
            <a:off x="7523872" y="358894"/>
            <a:ext cx="4322934" cy="549829"/>
            <a:chOff x="592138" y="4597611"/>
            <a:chExt cx="8172451" cy="1279314"/>
          </a:xfrm>
        </p:grpSpPr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6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0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3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4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5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6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7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8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9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0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1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2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3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4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5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6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7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8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9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0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1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2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4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6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7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8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9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0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1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2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3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4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2" name="Rechteck 1"/>
          <p:cNvSpPr/>
          <p:nvPr userDrawn="1"/>
        </p:nvSpPr>
        <p:spPr bwMode="auto">
          <a:xfrm>
            <a:off x="0" y="6381750"/>
            <a:ext cx="12192000" cy="4762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6" name="Textplatzhalter 95"/>
          <p:cNvSpPr>
            <a:spLocks noGrp="1"/>
          </p:cNvSpPr>
          <p:nvPr userDrawn="1">
            <p:ph type="body" sz="quarter" idx="14"/>
          </p:nvPr>
        </p:nvSpPr>
        <p:spPr>
          <a:xfrm>
            <a:off x="334108" y="1487488"/>
            <a:ext cx="11523134" cy="1437456"/>
          </a:xfrm>
        </p:spPr>
        <p:txBody>
          <a:bodyPr anchor="ctr"/>
          <a:lstStyle>
            <a:lvl1pPr marL="0" indent="0">
              <a:buNone/>
              <a:defRPr sz="3600" b="1"/>
            </a:lvl1pPr>
            <a:lvl2pPr marL="466373" indent="0">
              <a:buNone/>
              <a:defRPr sz="3600" b="1"/>
            </a:lvl2pPr>
            <a:lvl3pPr marL="914423" indent="0">
              <a:buNone/>
              <a:defRPr sz="3600" b="1"/>
            </a:lvl3pPr>
            <a:lvl4pPr marL="1371634" indent="0">
              <a:buNone/>
              <a:defRPr sz="3600" b="1"/>
            </a:lvl4pPr>
            <a:lvl5pPr marL="1828846" indent="0">
              <a:buNone/>
              <a:defRPr sz="3600" b="1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5" name="Textplatzhalt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373091" y="6309741"/>
            <a:ext cx="9482198" cy="216000"/>
          </a:xfrm>
        </p:spPr>
        <p:txBody>
          <a:bodyPr vert="horz" lIns="0" tIns="45720" rIns="91440" bIns="45720" rtlCol="0" anchor="ctr"/>
          <a:lstStyle>
            <a:lvl1pPr marL="0" indent="0" algn="r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Place, </a:t>
            </a:r>
            <a:r>
              <a:rPr lang="de-DE" dirty="0" err="1"/>
              <a:t>date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59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Rechteck 4"/>
          <p:cNvSpPr/>
          <p:nvPr userDrawn="1"/>
        </p:nvSpPr>
        <p:spPr bwMode="auto">
          <a:xfrm>
            <a:off x="324732" y="1268414"/>
            <a:ext cx="11533163" cy="510948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LAYOUTRAHMEN</a:t>
            </a: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  <a:p>
            <a:pPr algn="ctr"/>
            <a:r>
              <a:rPr lang="de-DE" sz="1600" b="1" dirty="0">
                <a:solidFill>
                  <a:schemeClr val="bg1"/>
                </a:solidFill>
              </a:rPr>
              <a:t>Breite 25,97 cm</a:t>
            </a:r>
            <a:r>
              <a:rPr lang="de-DE" sz="1600" b="1" baseline="0" dirty="0">
                <a:solidFill>
                  <a:schemeClr val="bg1"/>
                </a:solidFill>
              </a:rPr>
              <a:t> / Höhe 13,4 cm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r>
              <a:rPr lang="de-DE" sz="1600" b="1" baseline="0" dirty="0">
                <a:solidFill>
                  <a:schemeClr val="bg1"/>
                </a:solidFill>
              </a:rPr>
              <a:t>	= Position der Führungslinien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 userDrawn="1"/>
        </p:nvSpPr>
        <p:spPr bwMode="auto">
          <a:xfrm>
            <a:off x="354869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5298772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2639585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3083109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3525868" y="340214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xxx</a:t>
            </a: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10172762" y="126333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0160031" y="609499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8,2</a:t>
            </a: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10197087" y="18891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4411724" y="450657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6273252" y="5517232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3,2</a:t>
            </a: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059952" y="588525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4,4</a:t>
            </a:r>
          </a:p>
        </p:txBody>
      </p:sp>
      <p:cxnSp>
        <p:nvCxnSpPr>
          <p:cNvPr id="17" name="Gerade Verbindung 16"/>
          <p:cNvCxnSpPr/>
          <p:nvPr userDrawn="1"/>
        </p:nvCxnSpPr>
        <p:spPr>
          <a:xfrm>
            <a:off x="0" y="181293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1257738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>
          <a:xfrm>
            <a:off x="0" y="6377900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32473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387096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>
          <a:xfrm>
            <a:off x="4314117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5643099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11857893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653014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7505114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803890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96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beisp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Farbbeispiele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 dirty="0"/>
              <a:t>Die im PPT-Master auswählbaren Designfarben sind die Farben des Heinz Nixdorf Instituts – dies ist in der Master-Datei mit gespeichert.</a:t>
            </a:r>
          </a:p>
          <a:p>
            <a:pPr lvl="0"/>
            <a:r>
              <a:rPr lang="de-DE" dirty="0"/>
              <a:t>Schöne Farbkombinationen sind: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336063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1753365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548649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8985073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336063" y="330857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753365" y="330857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7548649" y="331049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985073" y="331049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7548649" y="5081500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985073" y="5081500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 bwMode="auto">
          <a:xfrm>
            <a:off x="336063" y="389891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8" name="Rechteck 17"/>
          <p:cNvSpPr/>
          <p:nvPr userDrawn="1"/>
        </p:nvSpPr>
        <p:spPr bwMode="auto">
          <a:xfrm>
            <a:off x="1753365" y="3898912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9" name="Rechteck 18"/>
          <p:cNvSpPr/>
          <p:nvPr userDrawn="1"/>
        </p:nvSpPr>
        <p:spPr bwMode="auto">
          <a:xfrm>
            <a:off x="7548649" y="3900832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 userDrawn="1"/>
        </p:nvSpPr>
        <p:spPr bwMode="auto">
          <a:xfrm>
            <a:off x="8985073" y="390083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1" name="Rechteck 20"/>
          <p:cNvSpPr/>
          <p:nvPr userDrawn="1"/>
        </p:nvSpPr>
        <p:spPr bwMode="auto">
          <a:xfrm>
            <a:off x="7548649" y="4491166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2" name="Rechteck 21"/>
          <p:cNvSpPr/>
          <p:nvPr userDrawn="1"/>
        </p:nvSpPr>
        <p:spPr bwMode="auto">
          <a:xfrm>
            <a:off x="8985073" y="4491166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3" name="Rechteck 22"/>
          <p:cNvSpPr/>
          <p:nvPr userDrawn="1"/>
        </p:nvSpPr>
        <p:spPr bwMode="auto">
          <a:xfrm>
            <a:off x="3880340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4" name="Rechteck 23"/>
          <p:cNvSpPr/>
          <p:nvPr userDrawn="1"/>
        </p:nvSpPr>
        <p:spPr bwMode="auto">
          <a:xfrm>
            <a:off x="5316764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5" name="Rechteck 24"/>
          <p:cNvSpPr/>
          <p:nvPr userDrawn="1"/>
        </p:nvSpPr>
        <p:spPr bwMode="auto">
          <a:xfrm>
            <a:off x="3880340" y="3299254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6" name="Rechteck 25"/>
          <p:cNvSpPr/>
          <p:nvPr userDrawn="1"/>
        </p:nvSpPr>
        <p:spPr bwMode="auto">
          <a:xfrm>
            <a:off x="5316764" y="3299254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7" name="Rechteck 26"/>
          <p:cNvSpPr/>
          <p:nvPr userDrawn="1"/>
        </p:nvSpPr>
        <p:spPr bwMode="auto">
          <a:xfrm>
            <a:off x="3880340" y="3889588"/>
            <a:ext cx="1062801" cy="504056"/>
          </a:xfrm>
          <a:prstGeom prst="rect">
            <a:avLst/>
          </a:prstGeom>
          <a:solidFill>
            <a:schemeClr val="accent4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8" name="Rechteck 27"/>
          <p:cNvSpPr/>
          <p:nvPr userDrawn="1"/>
        </p:nvSpPr>
        <p:spPr bwMode="auto">
          <a:xfrm>
            <a:off x="5316764" y="3889588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9" name="Rechteck 28"/>
          <p:cNvSpPr/>
          <p:nvPr userDrawn="1"/>
        </p:nvSpPr>
        <p:spPr bwMode="auto">
          <a:xfrm>
            <a:off x="3880340" y="447992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30" name="Rechteck 29"/>
          <p:cNvSpPr/>
          <p:nvPr userDrawn="1"/>
        </p:nvSpPr>
        <p:spPr bwMode="auto">
          <a:xfrm>
            <a:off x="5316764" y="4479922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63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3116965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1664739" y="3532822"/>
            <a:ext cx="7090018" cy="2848928"/>
          </a:xfrm>
        </p:spPr>
        <p:txBody>
          <a:bodyPr/>
          <a:lstStyle>
            <a:lvl1pPr marL="360009" indent="-360009">
              <a:buFont typeface="+mj-lt"/>
              <a:buAutoNum type="arabicPeriod"/>
              <a:defRPr b="1"/>
            </a:lvl1pPr>
            <a:lvl2pPr marL="720018" indent="-360009">
              <a:buFont typeface="+mj-lt"/>
              <a:buAutoNum type="arabicPeriod"/>
              <a:defRPr b="1"/>
            </a:lvl2pPr>
            <a:lvl3pPr marL="1080027" indent="-360009">
              <a:buFont typeface="+mj-lt"/>
              <a:buAutoNum type="arabicPeriod"/>
              <a:defRPr b="1"/>
            </a:lvl3pPr>
            <a:lvl4pPr marL="1438311" indent="-360009">
              <a:buFont typeface="+mj-lt"/>
              <a:buAutoNum type="arabicPeriod"/>
              <a:defRPr b="1"/>
            </a:lvl4pPr>
            <a:lvl5pPr marL="1800045" indent="-360009">
              <a:buFont typeface="+mj-lt"/>
              <a:buAutoNum type="arabicPeriod"/>
              <a:defRPr b="1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itel 58"/>
          <p:cNvSpPr>
            <a:spLocks noGrp="1"/>
          </p:cNvSpPr>
          <p:nvPr>
            <p:ph type="title"/>
          </p:nvPr>
        </p:nvSpPr>
        <p:spPr>
          <a:xfrm>
            <a:off x="328808" y="1484784"/>
            <a:ext cx="11505641" cy="1440160"/>
          </a:xfrm>
        </p:spPr>
        <p:txBody>
          <a:bodyPr lIns="0" rIns="0"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cxnSp>
        <p:nvCxnSpPr>
          <p:cNvPr id="13" name="Gerade Verbindung 12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43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spc="3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1094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55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6539526" y="1259680"/>
            <a:ext cx="5311378" cy="51220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6063" y="1272235"/>
            <a:ext cx="5316416" cy="510951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24214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25769" y="1268416"/>
            <a:ext cx="3554571" cy="5113337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4323862" y="1268416"/>
            <a:ext cx="75340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240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45940" y="188642"/>
            <a:ext cx="3811953" cy="6193108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/>
          </p:nvPr>
        </p:nvSpPr>
        <p:spPr>
          <a:xfrm>
            <a:off x="336063" y="188915"/>
            <a:ext cx="7178430" cy="61928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59335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Quelle / n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2" y="6185162"/>
            <a:ext cx="10368450" cy="216000"/>
          </a:xfrm>
        </p:spPr>
        <p:txBody>
          <a:bodyPr vert="horz" lIns="0" tIns="45720" rIns="91440" bIns="45720" rtlCol="0" anchor="ctr">
            <a:noAutofit/>
          </a:bodyPr>
          <a:lstStyle>
            <a:lvl1pPr marL="360009" indent="-360009">
              <a:buNone/>
              <a:defRPr lang="de-DE" sz="1400" baseline="0" dirty="0">
                <a:solidFill>
                  <a:schemeClr val="tx1"/>
                </a:solidFill>
                <a:latin typeface="Arial" charset="0"/>
              </a:defRPr>
            </a:lvl1pPr>
          </a:lstStyle>
          <a:p>
            <a:pPr marL="0" lvl="0" indent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Quelle: R. </a:t>
            </a:r>
            <a:r>
              <a:rPr lang="de-DE" dirty="0" err="1"/>
              <a:t>Isermann</a:t>
            </a:r>
            <a:r>
              <a:rPr lang="de-DE" dirty="0"/>
              <a:t>; Adaptive Control Systems, </a:t>
            </a:r>
            <a:r>
              <a:rPr lang="de-DE" dirty="0" err="1"/>
              <a:t>Prentice</a:t>
            </a:r>
            <a:r>
              <a:rPr lang="de-DE" dirty="0"/>
              <a:t> Hall, 1992</a:t>
            </a:r>
            <a:endParaRPr lang="de-DE" sz="1000" dirty="0">
              <a:solidFill>
                <a:srgbClr val="003A80"/>
              </a:solidFill>
              <a:latin typeface="Arial" charset="0"/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36062" y="5877272"/>
            <a:ext cx="9482198" cy="216000"/>
          </a:xfrm>
        </p:spPr>
        <p:txBody>
          <a:bodyPr vert="horz" lIns="0" tIns="45720" rIns="91440" bIns="45720" rtlCol="0" anchor="ctr"/>
          <a:lstStyle>
            <a:lvl1pPr marL="0" indent="0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nach </a:t>
            </a:r>
            <a:r>
              <a:rPr lang="de-DE" dirty="0" err="1"/>
              <a:t>Zohm</a:t>
            </a:r>
            <a:r>
              <a:rPr lang="de-DE" dirty="0"/>
              <a:t> 2003:</a:t>
            </a:r>
          </a:p>
        </p:txBody>
      </p:sp>
    </p:spTree>
    <p:extLst>
      <p:ext uri="{BB962C8B-B14F-4D97-AF65-F5344CB8AC3E}">
        <p14:creationId xmlns:p14="http://schemas.microsoft.com/office/powerpoint/2010/main" val="46739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1677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platzhalter 9"/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cxnSp>
        <p:nvCxnSpPr>
          <p:cNvPr id="105" name="Gerade Verbindung 104"/>
          <p:cNvCxnSpPr/>
          <p:nvPr/>
        </p:nvCxnSpPr>
        <p:spPr>
          <a:xfrm>
            <a:off x="335051" y="6516397"/>
            <a:ext cx="939458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uppieren 109"/>
          <p:cNvGrpSpPr/>
          <p:nvPr/>
        </p:nvGrpSpPr>
        <p:grpSpPr>
          <a:xfrm>
            <a:off x="9835155" y="6503117"/>
            <a:ext cx="2019337" cy="256837"/>
            <a:chOff x="592138" y="4597611"/>
            <a:chExt cx="8172451" cy="1279314"/>
          </a:xfrm>
        </p:grpSpPr>
        <p:sp>
          <p:nvSpPr>
            <p:cNvPr id="111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2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3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4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5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6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7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8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9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0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1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2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3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4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5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6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7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8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9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0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1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2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3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4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5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6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7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8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9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0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1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2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3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4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5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6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7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8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9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0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1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333414" y="1268416"/>
            <a:ext cx="11520000" cy="504031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1" name="Fußzeilenplatzhalter 1028"/>
          <p:cNvSpPr>
            <a:spLocks noGrp="1"/>
          </p:cNvSpPr>
          <p:nvPr>
            <p:ph type="ftr" sz="quarter" idx="3"/>
          </p:nvPr>
        </p:nvSpPr>
        <p:spPr>
          <a:xfrm>
            <a:off x="689861" y="6583104"/>
            <a:ext cx="6168586" cy="23040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l"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335050" y="6583104"/>
            <a:ext cx="443436" cy="2304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1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8" r:id="rId2"/>
    <p:sldLayoutId id="2147483697" r:id="rId3"/>
    <p:sldLayoutId id="2147483696" r:id="rId4"/>
    <p:sldLayoutId id="2147483695" r:id="rId5"/>
    <p:sldLayoutId id="2147483694" r:id="rId6"/>
    <p:sldLayoutId id="2147483693" r:id="rId7"/>
    <p:sldLayoutId id="2147483700" r:id="rId8"/>
    <p:sldLayoutId id="2147483692" r:id="rId9"/>
    <p:sldLayoutId id="2147483691" r:id="rId10"/>
    <p:sldLayoutId id="2147483690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i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5pPr>
      <a:lvl6pPr marL="45716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6pPr>
      <a:lvl7pPr marL="914319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7pPr>
      <a:lvl8pPr marL="137148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8pPr>
      <a:lvl9pPr marL="1828638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9pPr>
    </p:titleStyle>
    <p:bodyStyle>
      <a:lvl1pPr marL="360009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817221" indent="-350846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207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30419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855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lang="de-DE" sz="1800" b="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0" indent="-422398" algn="l" defTabSz="914319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5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9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8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6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5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svg"/><Relationship Id="rId10" Type="http://schemas.openxmlformats.org/officeDocument/2006/relationships/image" Target="../media/image17.sv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7.svg"/><Relationship Id="rId10" Type="http://schemas.openxmlformats.org/officeDocument/2006/relationships/image" Target="../media/image25.svg"/><Relationship Id="rId4" Type="http://schemas.openxmlformats.org/officeDocument/2006/relationships/image" Target="../media/image16.pn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13" Type="http://schemas.openxmlformats.org/officeDocument/2006/relationships/image" Target="../media/image39.pn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28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png"/><Relationship Id="rId10" Type="http://schemas.openxmlformats.org/officeDocument/2006/relationships/image" Target="../media/image36.sv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41.png"/><Relationship Id="rId3" Type="http://schemas.openxmlformats.org/officeDocument/2006/relationships/image" Target="../media/image45.svg"/><Relationship Id="rId7" Type="http://schemas.openxmlformats.org/officeDocument/2006/relationships/image" Target="../media/image49.svg"/><Relationship Id="rId12" Type="http://schemas.openxmlformats.org/officeDocument/2006/relationships/image" Target="../media/image39.png"/><Relationship Id="rId17" Type="http://schemas.openxmlformats.org/officeDocument/2006/relationships/image" Target="../media/image52.png"/><Relationship Id="rId2" Type="http://schemas.openxmlformats.org/officeDocument/2006/relationships/image" Target="../media/image44.png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image" Target="../media/image38.png"/><Relationship Id="rId5" Type="http://schemas.openxmlformats.org/officeDocument/2006/relationships/image" Target="../media/image47.svg"/><Relationship Id="rId15" Type="http://schemas.openxmlformats.org/officeDocument/2006/relationships/image" Target="../media/image43.png"/><Relationship Id="rId10" Type="http://schemas.openxmlformats.org/officeDocument/2006/relationships/image" Target="../media/image37.png"/><Relationship Id="rId4" Type="http://schemas.openxmlformats.org/officeDocument/2006/relationships/image" Target="../media/image46.png"/><Relationship Id="rId9" Type="http://schemas.openxmlformats.org/officeDocument/2006/relationships/image" Target="../media/image51.svg"/><Relationship Id="rId1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334109" y="3068960"/>
            <a:ext cx="11521180" cy="1152128"/>
          </a:xfrm>
        </p:spPr>
        <p:txBody>
          <a:bodyPr/>
          <a:lstStyle/>
          <a:p>
            <a:r>
              <a:rPr lang="en-US" b="0" dirty="0"/>
              <a:t>Clemens Damke</a:t>
            </a:r>
          </a:p>
          <a:p>
            <a:r>
              <a:rPr lang="en-US" sz="2400" b="0" dirty="0"/>
              <a:t>Intelligent Systems and Machine Learning Group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cap="small" dirty="0"/>
              <a:t>Spectral Graph Approximation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ISML Seminar, July 2019</a:t>
            </a:r>
          </a:p>
        </p:txBody>
      </p:sp>
    </p:spTree>
    <p:extLst>
      <p:ext uri="{BB962C8B-B14F-4D97-AF65-F5344CB8AC3E}">
        <p14:creationId xmlns:p14="http://schemas.microsoft.com/office/powerpoint/2010/main" val="1594638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SPECTRAL GRAPH THEORY</a:t>
            </a:r>
            <a:r>
              <a:rPr lang="en-US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Laplacian Eigenvectors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4C5D209-3A3F-4814-B927-BA0D0ED6A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93491" y="1772816"/>
            <a:ext cx="10347125" cy="36538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8B03523-BE79-4509-9571-BF89BB149EDF}"/>
                  </a:ext>
                </a:extLst>
              </p:cNvPr>
              <p:cNvSpPr/>
              <p:nvPr/>
            </p:nvSpPr>
            <p:spPr>
              <a:xfrm>
                <a:off x="252783" y="2060848"/>
                <a:ext cx="730649" cy="8334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de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8B03523-BE79-4509-9571-BF89BB149E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783" y="2060848"/>
                <a:ext cx="730649" cy="8334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73D1D86B-C790-4C17-B157-B273A8DAEA09}"/>
                  </a:ext>
                </a:extLst>
              </p:cNvPr>
              <p:cNvSpPr/>
              <p:nvPr/>
            </p:nvSpPr>
            <p:spPr>
              <a:xfrm>
                <a:off x="398399" y="4061551"/>
                <a:ext cx="4394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73D1D86B-C790-4C17-B157-B273A8DAEA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399" y="4061551"/>
                <a:ext cx="43941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hteck 7">
            <a:extLst>
              <a:ext uri="{FF2B5EF4-FFF2-40B4-BE49-F238E27FC236}">
                <a16:creationId xmlns:a16="http://schemas.microsoft.com/office/drawing/2014/main" id="{686D1F2B-8E66-416B-93E3-142DCE4E771E}"/>
              </a:ext>
            </a:extLst>
          </p:cNvPr>
          <p:cNvSpPr/>
          <p:nvPr/>
        </p:nvSpPr>
        <p:spPr bwMode="auto">
          <a:xfrm>
            <a:off x="252783" y="3284984"/>
            <a:ext cx="11524476" cy="2376264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1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96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0.50026 0.0009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13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REC Coarsening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6909353" y="1068476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956A8C23-CE9C-4A1C-807A-2ED4A528621E}"/>
              </a:ext>
            </a:extLst>
          </p:cNvPr>
          <p:cNvSpPr/>
          <p:nvPr/>
        </p:nvSpPr>
        <p:spPr bwMode="auto">
          <a:xfrm>
            <a:off x="3266716" y="5342859"/>
            <a:ext cx="5349564" cy="737678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96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D846E58-2395-478A-95C0-497E9F7772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042" y="260648"/>
            <a:ext cx="8467223" cy="59173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C0A18B9-1ABB-4AEE-9EBC-6D57C1B908A4}"/>
              </a:ext>
            </a:extLst>
          </p:cNvPr>
          <p:cNvGrpSpPr/>
          <p:nvPr/>
        </p:nvGrpSpPr>
        <p:grpSpPr>
          <a:xfrm>
            <a:off x="2556832" y="3201816"/>
            <a:ext cx="7787640" cy="2976180"/>
            <a:chOff x="2556832" y="3201816"/>
            <a:chExt cx="7787640" cy="297618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656E779-82CB-4077-BBED-6A8783168B48}"/>
                </a:ext>
              </a:extLst>
            </p:cNvPr>
            <p:cNvSpPr/>
            <p:nvPr/>
          </p:nvSpPr>
          <p:spPr bwMode="auto">
            <a:xfrm>
              <a:off x="4295800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E88F6E7-0423-4B60-99DE-4369431EF72C}"/>
                </a:ext>
              </a:extLst>
            </p:cNvPr>
            <p:cNvSpPr/>
            <p:nvPr/>
          </p:nvSpPr>
          <p:spPr bwMode="auto">
            <a:xfrm>
              <a:off x="2556832" y="3867991"/>
              <a:ext cx="2981355" cy="153602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C7DDB52-017D-4228-B391-4EE2BB40DCA1}"/>
              </a:ext>
            </a:extLst>
          </p:cNvPr>
          <p:cNvGrpSpPr/>
          <p:nvPr/>
        </p:nvGrpSpPr>
        <p:grpSpPr>
          <a:xfrm>
            <a:off x="2495600" y="225635"/>
            <a:ext cx="7848872" cy="2976180"/>
            <a:chOff x="2567608" y="3201816"/>
            <a:chExt cx="7848872" cy="297618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6F2C8AE-6795-4804-8FED-CDB3462DA415}"/>
                </a:ext>
              </a:extLst>
            </p:cNvPr>
            <p:cNvSpPr/>
            <p:nvPr/>
          </p:nvSpPr>
          <p:spPr bwMode="auto">
            <a:xfrm>
              <a:off x="4367808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142DF720-941F-4C6B-95F0-762D30410C4A}"/>
                </a:ext>
              </a:extLst>
            </p:cNvPr>
            <p:cNvSpPr/>
            <p:nvPr/>
          </p:nvSpPr>
          <p:spPr bwMode="auto">
            <a:xfrm>
              <a:off x="2567608" y="4124273"/>
              <a:ext cx="2981355" cy="86409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296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E30EBD-B26D-42F4-9D91-ABAD40CB28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9542" y="1052736"/>
            <a:ext cx="8112223" cy="3968711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8C8EEB3D-83D1-435D-9C4E-F42764B46416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b="1" dirty="0">
                <a:solidFill>
                  <a:srgbClr val="3F6DB1"/>
                </a:solidFill>
              </a:rPr>
              <a:t>What is the effect of coarsening?</a:t>
            </a:r>
          </a:p>
        </p:txBody>
      </p:sp>
    </p:spTree>
    <p:extLst>
      <p:ext uri="{BB962C8B-B14F-4D97-AF65-F5344CB8AC3E}">
        <p14:creationId xmlns:p14="http://schemas.microsoft.com/office/powerpoint/2010/main" val="929000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487528"/>
            <a:chOff x="810754" y="1124744"/>
            <a:chExt cx="4421150" cy="2487528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781275"/>
              <a:ext cx="44211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How to describe a graph‘s overall structure?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3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675B7EC-738F-4F76-B2E6-5695FA000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Graphs as Linear Operators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198AC9A-D7B1-4F9F-B96C-6B8107807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/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𝒢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:=</m:t>
                      </m:r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𝒱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ℰ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B81E0583-5A98-4968-A8D2-63240EF62F54}"/>
              </a:ext>
            </a:extLst>
          </p:cNvPr>
          <p:cNvGrpSpPr/>
          <p:nvPr/>
        </p:nvGrpSpPr>
        <p:grpSpPr>
          <a:xfrm>
            <a:off x="7742330" y="2852936"/>
            <a:ext cx="3754270" cy="1751479"/>
            <a:chOff x="7742330" y="1743045"/>
            <a:chExt cx="3754270" cy="1751479"/>
          </a:xfrm>
        </p:grpSpPr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CB6023C-76A3-418D-9BBB-658C3AD7AE6A}"/>
                </a:ext>
              </a:extLst>
            </p:cNvPr>
            <p:cNvSpPr/>
            <p:nvPr/>
          </p:nvSpPr>
          <p:spPr bwMode="auto">
            <a:xfrm>
              <a:off x="8616280" y="1743045"/>
              <a:ext cx="1835810" cy="72008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/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:r>
                    <a:rPr lang="en-US" sz="2400" dirty="0">
                      <a:solidFill>
                        <a:srgbClr val="C00000"/>
                      </a:solidFill>
                    </a:rPr>
                    <a:t>A linear operator </a:t>
                  </a:r>
                  <a:endParaRPr lang="de-DE" sz="2400" i="1" dirty="0">
                    <a:solidFill>
                      <a:srgbClr val="C00000"/>
                    </a:solidFill>
                    <a:latin typeface="Cambria Math" panose="02040503050406030204" pitchFamily="18" charset="0"/>
                  </a:endParaRPr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a14:m>
                  <a:r>
                    <a:rPr lang="de-DE" sz="2400" dirty="0">
                      <a:solidFill>
                        <a:srgbClr val="C00000"/>
                      </a:solidFill>
                    </a:rPr>
                    <a:t> </a:t>
                  </a:r>
                  <a:r>
                    <a:rPr lang="en-US" sz="2400" dirty="0">
                      <a:solidFill>
                        <a:srgbClr val="C00000"/>
                      </a:solidFill>
                    </a:rPr>
                    <a:t>on signals</a:t>
                  </a:r>
                </a:p>
              </p:txBody>
            </p:sp>
          </mc:Choice>
          <mc:Fallback xmlns="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blipFill>
                  <a:blip r:embed="rId7"/>
                  <a:stretch>
                    <a:fillRect t="-4459" b="-1401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800" b="0" dirty="0"/>
                  <a:t>Transformed signal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𝑊𝑥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blipFill>
                <a:blip r:embed="rId8"/>
                <a:stretch>
                  <a:fillRect l="-3608" t="-25352" b="-492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AB5AFC16-02B4-4CFD-94B3-953353FEF2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740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/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de-DE" sz="2800" b="0" dirty="0"/>
                  <a:t>Signal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blipFill>
                <a:blip r:embed="rId11"/>
                <a:stretch>
                  <a:fillRect l="-9669" t="-25714" b="-5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450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Signals as Heat Distributions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6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𝑊𝑥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/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fik 13">
            <a:extLst>
              <a:ext uri="{FF2B5EF4-FFF2-40B4-BE49-F238E27FC236}">
                <a16:creationId xmlns:a16="http://schemas.microsoft.com/office/drawing/2014/main" id="{1BF8919C-A041-4764-A545-701D83536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A028249-01C1-4D9D-8476-0A0B6C3C64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57198" y="1845965"/>
            <a:ext cx="2699339" cy="1659686"/>
          </a:xfrm>
          <a:prstGeom prst="rect">
            <a:avLst/>
          </a:prstGeom>
        </p:spPr>
      </p:pic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8699813E-D2F2-4F9E-8F86-05CF0A43E0F7}"/>
              </a:ext>
            </a:extLst>
          </p:cNvPr>
          <p:cNvCxnSpPr>
            <a:cxnSpLocks/>
          </p:cNvCxnSpPr>
          <p:nvPr/>
        </p:nvCxnSpPr>
        <p:spPr>
          <a:xfrm>
            <a:off x="3503712" y="2780928"/>
            <a:ext cx="720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AAD45458-8015-4E07-BB9A-2CC5819C9E34}"/>
              </a:ext>
            </a:extLst>
          </p:cNvPr>
          <p:cNvGrpSpPr/>
          <p:nvPr/>
        </p:nvGrpSpPr>
        <p:grpSpPr>
          <a:xfrm>
            <a:off x="7392144" y="1415078"/>
            <a:ext cx="4141966" cy="3238058"/>
            <a:chOff x="7392144" y="1916832"/>
            <a:chExt cx="4141966" cy="323805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/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de-DE" sz="2800" dirty="0" err="1">
                    <a:solidFill>
                      <a:srgbClr val="3F6DB1"/>
                    </a:solidFill>
                  </a:endParaRPr>
                </a:p>
              </p:txBody>
            </p:sp>
          </mc:Choice>
          <mc:Fallback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7AE96B22-4EBD-4127-8C29-418370BA6EA1}"/>
                </a:ext>
              </a:extLst>
            </p:cNvPr>
            <p:cNvCxnSpPr>
              <a:cxnSpLocks/>
            </p:cNvCxnSpPr>
            <p:nvPr/>
          </p:nvCxnSpPr>
          <p:spPr>
            <a:xfrm>
              <a:off x="7392144" y="3282682"/>
              <a:ext cx="1080120" cy="0"/>
            </a:xfrm>
            <a:prstGeom prst="straightConnector1">
              <a:avLst/>
            </a:prstGeom>
            <a:ln w="57150">
              <a:solidFill>
                <a:srgbClr val="3F6DB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DE46CC02-E597-4F42-BD0F-7BD4A4FC2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8834771" y="2347719"/>
              <a:ext cx="2699339" cy="1659686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0B641444-F895-4D55-9C31-52DC73CC0F4C}"/>
                </a:ext>
              </a:extLst>
            </p:cNvPr>
            <p:cNvSpPr txBox="1"/>
            <p:nvPr/>
          </p:nvSpPr>
          <p:spPr>
            <a:xfrm>
              <a:off x="9293971" y="1916832"/>
              <a:ext cx="178093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de-DE" sz="2800" dirty="0">
                  <a:solidFill>
                    <a:srgbClr val="3F6DB1"/>
                  </a:solidFill>
                </a:rPr>
                <a:t>Equilibrium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/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oMath>
                    </m:oMathPara>
                  </a14:m>
                  <a:endParaRPr lang="de-DE" sz="2000" dirty="0">
                    <a:solidFill>
                      <a:srgbClr val="3F6DB1"/>
                    </a:solidFill>
                  </a:endParaRPr>
                </a:p>
              </p:txBody>
            </p:sp>
          </mc:Choice>
          <mc:Fallback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/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000" i="1" dirty="0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sz="2000" dirty="0"/>
              </a:p>
            </p:txBody>
          </p:sp>
        </mc:Choice>
        <mc:Fallback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DB27CBBE-66E4-4976-B9F8-0F9584B0ACE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BE87DD44-5CD0-4D76-9AD0-A998C895ABFA}"/>
              </a:ext>
            </a:extLst>
          </p:cNvPr>
          <p:cNvSpPr txBox="1"/>
          <p:nvPr/>
        </p:nvSpPr>
        <p:spPr>
          <a:xfrm>
            <a:off x="3162722" y="2987660"/>
            <a:ext cx="138659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/>
              <a:t>Heat Flow</a:t>
            </a:r>
          </a:p>
        </p:txBody>
      </p:sp>
      <p:sp>
        <p:nvSpPr>
          <p:cNvPr id="38" name="Geschweifte Klammer links 37">
            <a:extLst>
              <a:ext uri="{FF2B5EF4-FFF2-40B4-BE49-F238E27FC236}">
                <a16:creationId xmlns:a16="http://schemas.microsoft.com/office/drawing/2014/main" id="{6B559F63-808F-4B4A-B66B-91680C9E0526}"/>
              </a:ext>
            </a:extLst>
          </p:cNvPr>
          <p:cNvSpPr/>
          <p:nvPr/>
        </p:nvSpPr>
        <p:spPr>
          <a:xfrm rot="16200000">
            <a:off x="5705587" y="-429088"/>
            <a:ext cx="780133" cy="10876912"/>
          </a:xfrm>
          <a:prstGeom prst="leftBrace">
            <a:avLst>
              <a:gd name="adj1" fmla="val 65717"/>
              <a:gd name="adj2" fmla="val 50000"/>
            </a:avLst>
          </a:prstGeom>
          <a:noFill/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0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3096BC84-5E29-4680-BE8F-C16C8A8BEE8C}"/>
              </a:ext>
            </a:extLst>
          </p:cNvPr>
          <p:cNvSpPr txBox="1"/>
          <p:nvPr/>
        </p:nvSpPr>
        <p:spPr>
          <a:xfrm>
            <a:off x="3265848" y="5582120"/>
            <a:ext cx="5659626" cy="43088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800" dirty="0">
                <a:solidFill>
                  <a:srgbClr val="C00000"/>
                </a:solidFill>
              </a:rPr>
              <a:t>Described by the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21611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animBg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The Classical Fourier Transform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344" y="1794918"/>
            <a:ext cx="4680519" cy="216733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950B6DA4-D7F2-4F53-9458-C3AF15970A79}"/>
              </a:ext>
            </a:extLst>
          </p:cNvPr>
          <p:cNvGrpSpPr/>
          <p:nvPr/>
        </p:nvGrpSpPr>
        <p:grpSpPr>
          <a:xfrm>
            <a:off x="5084364" y="1268760"/>
            <a:ext cx="6644768" cy="5023623"/>
            <a:chOff x="5084364" y="1268760"/>
            <a:chExt cx="6644768" cy="5023623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CC0307D1-74D8-4F39-B4DF-4DD75B4DE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63952" y="1268760"/>
              <a:ext cx="2931046" cy="1436645"/>
            </a:xfrm>
            <a:prstGeom prst="rect">
              <a:avLst/>
            </a:prstGeom>
          </p:spPr>
        </p:pic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9DDED5E5-C181-4C9C-85A5-610E01A82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63952" y="2492896"/>
              <a:ext cx="2931046" cy="1436645"/>
            </a:xfrm>
            <a:prstGeom prst="rect">
              <a:avLst/>
            </a:prstGeom>
          </p:spPr>
        </p:pic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AC066443-A4C8-44D9-8E0E-83B0A21DA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663952" y="4221088"/>
              <a:ext cx="2931046" cy="1436645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/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/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/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/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/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/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⁡(2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/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68EBE28A-5434-4A5C-9C0C-3646CC9322A7}"/>
              </a:ext>
            </a:extLst>
          </p:cNvPr>
          <p:cNvSpPr/>
          <p:nvPr/>
        </p:nvSpPr>
        <p:spPr bwMode="auto">
          <a:xfrm>
            <a:off x="925426" y="4887623"/>
            <a:ext cx="3212354" cy="864096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Real-valued Functions as Graph Signals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344" y="1794918"/>
            <a:ext cx="4680519" cy="21673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CC0307D1-74D8-4F39-B4DF-4DD75B4DE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663953" y="1268760"/>
            <a:ext cx="2931044" cy="143664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DDED5E5-C181-4C9C-85A5-610E01A82D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663953" y="2492896"/>
            <a:ext cx="2931044" cy="143664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AC066443-A4C8-44D9-8E0E-83B0A21DA6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5663953" y="4221088"/>
            <a:ext cx="2931044" cy="14366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/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/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/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/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/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⁡(2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/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/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BD5F3F23-2B3D-4138-A24F-49CB5F3A2378}"/>
              </a:ext>
            </a:extLst>
          </p:cNvPr>
          <p:cNvGrpSpPr/>
          <p:nvPr/>
        </p:nvGrpSpPr>
        <p:grpSpPr>
          <a:xfrm>
            <a:off x="522809" y="4950693"/>
            <a:ext cx="5472608" cy="1286619"/>
            <a:chOff x="6542386" y="1754329"/>
            <a:chExt cx="5472608" cy="1286619"/>
          </a:xfrm>
        </p:grpSpPr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C43A03D-789D-493F-9440-7DC96E8B2520}"/>
                </a:ext>
              </a:extLst>
            </p:cNvPr>
            <p:cNvSpPr/>
            <p:nvPr/>
          </p:nvSpPr>
          <p:spPr bwMode="auto">
            <a:xfrm>
              <a:off x="8810638" y="1754329"/>
              <a:ext cx="936104" cy="72008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28600F95-866C-4D39-9877-F61E363B4ED4}"/>
                </a:ext>
              </a:extLst>
            </p:cNvPr>
            <p:cNvSpPr txBox="1"/>
            <p:nvPr/>
          </p:nvSpPr>
          <p:spPr>
            <a:xfrm>
              <a:off x="6542386" y="2579283"/>
              <a:ext cx="547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>
                  <a:solidFill>
                    <a:srgbClr val="C00000"/>
                  </a:solidFill>
                </a:rPr>
                <a:t>How to generalize for arbitrary graphs?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09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The Graph Laplacian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9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/>
              <p:nvPr/>
            </p:nvSpPr>
            <p:spPr>
              <a:xfrm>
                <a:off x="1271464" y="5514385"/>
                <a:ext cx="2877070" cy="5972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𝜋𝜉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1464" y="5514385"/>
                <a:ext cx="2877070" cy="59727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4AA6CA6-DC33-4B3D-BFDC-4ED6BE76D336}"/>
                  </a:ext>
                </a:extLst>
              </p:cNvPr>
              <p:cNvSpPr txBox="1"/>
              <p:nvPr/>
            </p:nvSpPr>
            <p:spPr>
              <a:xfrm>
                <a:off x="263352" y="3787617"/>
                <a:ext cx="3638688" cy="110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4AA6CA6-DC33-4B3D-BFDC-4ED6BE76D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352" y="3787617"/>
                <a:ext cx="3638688" cy="11050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B3B4871D-0018-4E9B-819A-18E086A4E22B}"/>
                  </a:ext>
                </a:extLst>
              </p:cNvPr>
              <p:cNvSpPr txBox="1"/>
              <p:nvPr/>
            </p:nvSpPr>
            <p:spPr>
              <a:xfrm>
                <a:off x="337449" y="2060848"/>
                <a:ext cx="6622647" cy="11050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de-DE" sz="28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    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d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de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d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B3B4871D-0018-4E9B-819A-18E086A4E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49" y="2060848"/>
                <a:ext cx="6622647" cy="11050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A14C43FA-2AA1-4C65-872B-2AB6614CBA9C}"/>
                  </a:ext>
                </a:extLst>
              </p:cNvPr>
              <p:cNvSpPr txBox="1"/>
              <p:nvPr/>
            </p:nvSpPr>
            <p:spPr>
              <a:xfrm>
                <a:off x="8112224" y="5533460"/>
                <a:ext cx="108574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A14C43FA-2AA1-4C65-872B-2AB6614CBA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2224" y="5533460"/>
                <a:ext cx="1085745" cy="55912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649072D6-6905-488E-9641-5D04D67735FB}"/>
                  </a:ext>
                </a:extLst>
              </p:cNvPr>
              <p:cNvSpPr txBox="1"/>
              <p:nvPr/>
            </p:nvSpPr>
            <p:spPr>
              <a:xfrm>
                <a:off x="7798434" y="1921322"/>
                <a:ext cx="3729547" cy="13840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649072D6-6905-488E-9641-5D04D6773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8434" y="1921322"/>
                <a:ext cx="3729547" cy="13840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4878C44B-0F10-44F3-AD33-86CBA3803726}"/>
                  </a:ext>
                </a:extLst>
              </p:cNvPr>
              <p:cNvSpPr txBox="1"/>
              <p:nvPr/>
            </p:nvSpPr>
            <p:spPr>
              <a:xfrm>
                <a:off x="7537290" y="4060576"/>
                <a:ext cx="2235612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sSub>
                                <m:sSubPr>
                                  <m:ctrlP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4878C44B-0F10-44F3-AD33-86CBA38037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7290" y="4060576"/>
                <a:ext cx="2235612" cy="55912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9626830"/>
      </p:ext>
    </p:extLst>
  </p:cSld>
  <p:clrMapOvr>
    <a:masterClrMapping/>
  </p:clrMapOvr>
</p:sld>
</file>

<file path=ppt/theme/theme1.xml><?xml version="1.0" encoding="utf-8"?>
<a:theme xmlns:a="http://schemas.openxmlformats.org/drawingml/2006/main" name="HNI_PPT-Master_ALG_Deutsch_2014_12_12">
  <a:themeElements>
    <a:clrScheme name="Heinz Nixdorf Institut">
      <a:dk1>
        <a:srgbClr val="000000"/>
      </a:dk1>
      <a:lt1>
        <a:srgbClr val="FFFFFF"/>
      </a:lt1>
      <a:dk2>
        <a:srgbClr val="003A80"/>
      </a:dk2>
      <a:lt2>
        <a:srgbClr val="D0D1D3"/>
      </a:lt2>
      <a:accent1>
        <a:srgbClr val="90C4E7"/>
      </a:accent1>
      <a:accent2>
        <a:srgbClr val="8777AF"/>
      </a:accent2>
      <a:accent3>
        <a:srgbClr val="34A29E"/>
      </a:accent3>
      <a:accent4>
        <a:srgbClr val="DB4848"/>
      </a:accent4>
      <a:accent5>
        <a:srgbClr val="FFDD00"/>
      </a:accent5>
      <a:accent6>
        <a:srgbClr val="F6AE3C"/>
      </a:accent6>
      <a:hlink>
        <a:srgbClr val="003A80"/>
      </a:hlink>
      <a:folHlink>
        <a:srgbClr val="34A29E"/>
      </a:folHlink>
    </a:clrScheme>
    <a:fontScheme name="Heinz Nixdorf Instit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12700">
          <a:noFill/>
          <a:miter lim="800000"/>
          <a:headEnd/>
          <a:tailEnd/>
        </a:ln>
        <a:effectLst/>
      </a:spPr>
      <a:bodyPr wrap="none" rtlCol="0" anchor="ctr"/>
      <a:lstStyle>
        <a:defPPr algn="ctr">
          <a:defRPr sz="1600" b="1" dirty="0" smtClean="0">
            <a:solidFill>
              <a:schemeClr val="bg1"/>
            </a:solidFill>
          </a:defRPr>
        </a:defPPr>
      </a:lstStyle>
    </a:spDef>
    <a:txDef>
      <a:spPr>
        <a:noFill/>
      </a:spPr>
      <a:bodyPr wrap="square" rtlCol="0">
        <a:spAutoFit/>
      </a:bodyPr>
      <a:lstStyle>
        <a:defPPr marL="360000" indent="-360000">
          <a:spcAft>
            <a:spcPts val="1000"/>
          </a:spcAft>
          <a:buClr>
            <a:schemeClr val="tx2"/>
          </a:buClr>
          <a:buFont typeface="Wingdings" panose="05000000000000000000" pitchFamily="2" charset="2"/>
          <a:buChar char="n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MA-Hesse</Template>
  <TotalTime>0</TotalTime>
  <Words>373</Words>
  <Application>Microsoft Office PowerPoint</Application>
  <PresentationFormat>Breitbild</PresentationFormat>
  <Paragraphs>90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Wingdings</vt:lpstr>
      <vt:lpstr>Cambria Math</vt:lpstr>
      <vt:lpstr>Calibri</vt:lpstr>
      <vt:lpstr>Arial</vt:lpstr>
      <vt:lpstr>HNI_PPT-Master_ALG_Deutsch_2014_12_12</vt:lpstr>
      <vt:lpstr>PowerPoint-Präsentation</vt:lpstr>
      <vt:lpstr>MOTIVATION</vt:lpstr>
      <vt:lpstr>MOTIVATION</vt:lpstr>
      <vt:lpstr>OVERVIEW</vt:lpstr>
      <vt:lpstr>1. SPECTRAL GRAPH THEORY: Graphs as Linear Operators</vt:lpstr>
      <vt:lpstr>1. SPECTRAL GRAPH THEORY: Signals as Heat Distributions</vt:lpstr>
      <vt:lpstr>1. SPECTRAL GRAPH THEORY: The Classical Fourier Transform</vt:lpstr>
      <vt:lpstr>1. SPECTRAL GRAPH THEORY: Real-valued Functions as Graph Signals</vt:lpstr>
      <vt:lpstr>1. SPECTRAL GRAPH THEORY: The Graph Laplacian</vt:lpstr>
      <vt:lpstr>1. SPECTRAL GRAPH THEORY: Laplacian Eigenvectors</vt:lpstr>
      <vt:lpstr>OVERVIEW</vt:lpstr>
      <vt:lpstr>OVERVIEW</vt:lpstr>
    </vt:vector>
  </TitlesOfParts>
  <Company>Heinz Nixdorf Institut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Michael</dc:creator>
  <cp:lastModifiedBy>Clemens Damke</cp:lastModifiedBy>
  <cp:revision>863</cp:revision>
  <cp:lastPrinted>2018-11-13T08:44:02Z</cp:lastPrinted>
  <dcterms:created xsi:type="dcterms:W3CDTF">2017-11-06T09:40:14Z</dcterms:created>
  <dcterms:modified xsi:type="dcterms:W3CDTF">2019-07-22T20:34:40Z</dcterms:modified>
</cp:coreProperties>
</file>